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337" r:id="rId2"/>
    <p:sldId id="339" r:id="rId3"/>
    <p:sldId id="338" r:id="rId4"/>
    <p:sldId id="340" r:id="rId5"/>
    <p:sldId id="341" r:id="rId6"/>
    <p:sldId id="342" r:id="rId7"/>
    <p:sldId id="343" r:id="rId8"/>
    <p:sldId id="344" r:id="rId9"/>
    <p:sldId id="345" r:id="rId10"/>
    <p:sldId id="347" r:id="rId11"/>
    <p:sldId id="346" r:id="rId12"/>
    <p:sldId id="348" r:id="rId13"/>
    <p:sldId id="349" r:id="rId14"/>
    <p:sldId id="350" r:id="rId15"/>
    <p:sldId id="352" r:id="rId16"/>
    <p:sldId id="353" r:id="rId17"/>
    <p:sldId id="354" r:id="rId18"/>
    <p:sldId id="355" r:id="rId19"/>
    <p:sldId id="356" r:id="rId20"/>
    <p:sldId id="357" r:id="rId21"/>
    <p:sldId id="351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3" r:id="rId35"/>
    <p:sldId id="370" r:id="rId36"/>
    <p:sldId id="371" r:id="rId37"/>
    <p:sldId id="372" r:id="rId38"/>
    <p:sldId id="374" r:id="rId39"/>
    <p:sldId id="375" r:id="rId40"/>
    <p:sldId id="376" r:id="rId41"/>
    <p:sldId id="377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3E8"/>
    <a:srgbClr val="EA3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1/12/2026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cloud.com/blog/heterogeneous-computing-dominated-by-gpu-fpga-and-asic-chips_220013" TargetMode="External"/><Relationship Id="rId2" Type="http://schemas.openxmlformats.org/officeDocument/2006/relationships/hyperlink" Target="https://www.jpost.com/science/article-72548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b2tebYAaOA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HNwq2Dsxo8RRLPPK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uvopVjAWg?feature=oembed" TargetMode="External"/><Relationship Id="rId6" Type="http://schemas.openxmlformats.org/officeDocument/2006/relationships/hyperlink" Target="https://www.evilmadscientist.com/2011/a-video-introduction-to-the-digi-comp-ii/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850A-81E4-4B8F-B9AB-4281E58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990600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How to design a computer?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1C4B5-CB5A-49FD-9765-E4A015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8DF7-C1E5-4695-84DD-D6962DB6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9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EE3B-EA3C-4CA2-B6C6-8B2CF508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24201C-AC0E-42A3-A8D3-2E199793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059"/>
          <a:stretch/>
        </p:blipFill>
        <p:spPr>
          <a:xfrm>
            <a:off x="290584" y="1446213"/>
            <a:ext cx="8562832" cy="16017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4B6A-C3FC-4D2E-A08E-15841E41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D5E08-7437-488E-AF74-03EA724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FC7F8F9-6351-4AAF-AE71-059C7E64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4"/>
          <a:stretch/>
        </p:blipFill>
        <p:spPr bwMode="auto">
          <a:xfrm>
            <a:off x="290584" y="1446212"/>
            <a:ext cx="8562832" cy="271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5A63F1B-4317-4CF6-8992-00268564A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3"/>
          <a:stretch/>
        </p:blipFill>
        <p:spPr bwMode="auto">
          <a:xfrm>
            <a:off x="287536" y="1446212"/>
            <a:ext cx="8562832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06ABC6-2C6D-46B7-881F-8EB0E71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319"/>
          <a:stretch/>
        </p:blipFill>
        <p:spPr bwMode="auto">
          <a:xfrm>
            <a:off x="284488" y="1446212"/>
            <a:ext cx="8562832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9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0EF5-67FC-403E-A6B6-48F7A0D1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74042-6D2D-4B67-AC0E-4FCC2935F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47800"/>
            <a:ext cx="8604868" cy="4974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7E44-CD6B-4E98-9B45-F8FE9E71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CA9C5-CB49-4DB8-BA38-81997B05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54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A73B2-70C6-42F6-8B86-016D0B8E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208E7-3751-458E-8D63-2356C82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AAA841-F770-4AAB-9D40-4948EBC6B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99" r="-12230"/>
          <a:stretch/>
        </p:blipFill>
        <p:spPr bwMode="auto">
          <a:xfrm>
            <a:off x="-64008" y="0"/>
            <a:ext cx="9208007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4974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6AA9-5F3A-4F29-942F-CC47BF3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DAEB9-4E35-4D25-BF22-88705244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best captures the meaning of computer architecture? 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levels of abstraction does computer architecture deal with?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statements about microarchitecture is </a:t>
            </a:r>
            <a:r>
              <a:rPr lang="en-US" dirty="0">
                <a:latin typeface="ui-sans-serif"/>
              </a:rPr>
              <a:t>correct?</a:t>
            </a:r>
          </a:p>
          <a:p>
            <a:pPr marL="514350" indent="-514350">
              <a:buAutoNum type="arabicPeriod"/>
            </a:pPr>
            <a:r>
              <a:rPr lang="en-US" dirty="0">
                <a:latin typeface="ui-sans-serif"/>
              </a:rPr>
              <a:t>Which statement correctly reflects the distinction between architecture and implementation?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E25DC-566B-47F4-A63D-6A8B6E7B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45226-7A79-45D3-9C16-CC8FC85B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26DA-2F69-4E95-9945-05CC3362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6FA3-11B2-4171-9CEF-579CAAF0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or functional design vs implementation</a:t>
            </a:r>
          </a:p>
          <a:p>
            <a:r>
              <a:rPr lang="en-US" dirty="0"/>
              <a:t>Architecture vs organization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dirty="0"/>
              <a:t>Should a computer have a ‘multiply’ instruction?</a:t>
            </a:r>
          </a:p>
          <a:p>
            <a:pPr marL="0" indent="0">
              <a:buNone/>
            </a:pPr>
            <a:r>
              <a:rPr lang="en-US" sz="2400" dirty="0"/>
              <a:t>	–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Should the multiply instruction be implemented by a special multiply unit or a mechanism that repeatedly uses the adder?</a:t>
            </a:r>
          </a:p>
          <a:p>
            <a:pPr marL="0" indent="0">
              <a:buNone/>
            </a:pPr>
            <a:r>
              <a:rPr lang="en-US" sz="2400" dirty="0"/>
              <a:t>	 –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D9BA-ED14-4381-A3E4-4DE548AA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BDF17-609E-44D6-AF46-07E60D9E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9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9B7B-D652-4EEC-9DDD-465F2F4E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common high-level organization – CPU based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E0F62D-F786-4C4B-A6C0-4CD6A709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614" y="1446213"/>
            <a:ext cx="657277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9C78-1182-47EE-AF27-AD3F5BC6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53F3E-7D17-46C9-8CA4-E95D4F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75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D452-E38D-4516-B226-F29E3A93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B45435-19CD-4477-B70E-E7A75CB2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47" y="1446213"/>
            <a:ext cx="844570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E9B00-4FC5-45CB-A74A-978E7E7E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4BE46-876B-4935-BDEC-7D7DC1AE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3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851F-D577-4D37-A48E-B476FAF0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830F73-8602-4904-906D-95F0CD5B0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99342"/>
            <a:ext cx="8839200" cy="49086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A780-70BF-4062-8D1E-A753FAE9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5A94D-8EC0-4094-9637-8573BC8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41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464-E178-4BBB-926D-C86BD689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unit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E1DCD9-821E-4CF1-A180-63F3059E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57780"/>
            <a:ext cx="8839200" cy="47917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3615-A964-4820-9B75-5CA61B50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312CD-F513-4316-BA5F-AF5B34A1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39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88B3-3B06-4E95-AF9C-02FCB127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09265-F63B-4728-9FDF-3DA93EF6C96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3429000"/>
            <a:ext cx="7772400" cy="2590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Administratrivia</a:t>
            </a:r>
            <a:endParaRPr lang="en-US" dirty="0"/>
          </a:p>
          <a:p>
            <a:r>
              <a:rPr lang="en-US" dirty="0"/>
              <a:t>What is computer architecture?</a:t>
            </a:r>
          </a:p>
          <a:p>
            <a:r>
              <a:rPr lang="en-US" dirty="0"/>
              <a:t>Historical look at CA</a:t>
            </a:r>
          </a:p>
          <a:p>
            <a:r>
              <a:rPr lang="en-US" dirty="0"/>
              <a:t>The design of a computer (levels of abstraction)</a:t>
            </a:r>
          </a:p>
        </p:txBody>
      </p:sp>
    </p:spTree>
    <p:extLst>
      <p:ext uri="{BB962C8B-B14F-4D97-AF65-F5344CB8AC3E}">
        <p14:creationId xmlns:p14="http://schemas.microsoft.com/office/powerpoint/2010/main" val="89826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54A7-E446-4A6F-AEF3-D02044D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5129142" cy="1195386"/>
          </a:xfrm>
        </p:spPr>
        <p:txBody>
          <a:bodyPr/>
          <a:lstStyle/>
          <a:p>
            <a:r>
              <a:rPr lang="en-US" dirty="0"/>
              <a:t>Architecture of a classic modern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F1272F-6A62-4E67-9B4D-BD6C22A6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310"/>
          <a:stretch/>
        </p:blipFill>
        <p:spPr>
          <a:xfrm>
            <a:off x="152400" y="1788901"/>
            <a:ext cx="4038600" cy="43295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3034-324F-4FB1-B063-1082F370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D801-B3E8-4ECF-BAF1-515F8B3A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DA02488-41AC-4DA4-B251-032CA843D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29126" r="240"/>
          <a:stretch/>
        </p:blipFill>
        <p:spPr bwMode="auto">
          <a:xfrm>
            <a:off x="4191000" y="3048000"/>
            <a:ext cx="4779264" cy="30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748AAF2-2C02-49A3-84ED-66E5F513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6247" r="240" b="70918"/>
          <a:stretch/>
        </p:blipFill>
        <p:spPr bwMode="auto">
          <a:xfrm>
            <a:off x="4191000" y="2057400"/>
            <a:ext cx="4779264" cy="9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FC7F390-D4E9-4A9E-8C4C-6BCCC9810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7"/>
          <a:stretch/>
        </p:blipFill>
        <p:spPr bwMode="auto">
          <a:xfrm>
            <a:off x="5302878" y="0"/>
            <a:ext cx="3667386" cy="229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7801-6382-4B45-97E2-9C669799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71800"/>
            <a:ext cx="7772400" cy="1600200"/>
          </a:xfrm>
        </p:spPr>
        <p:txBody>
          <a:bodyPr/>
          <a:lstStyle/>
          <a:p>
            <a:r>
              <a:rPr lang="en-US" dirty="0"/>
              <a:t>Key ideas that have shaped computer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6CC7-0AD0-4B11-A322-1CBB68F7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9D5E5-AD98-40FC-ADDC-B5CB4F76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96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8FA4E2-D7BE-43CE-97BE-498767FE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057" y="1446213"/>
            <a:ext cx="6237885" cy="501491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E109B-2D79-489E-A473-1BC145A0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07247-ABFE-4D9E-9613-B0487EA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AE7E5-2F0D-40CB-89DC-60190FE7F76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12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75" y="1446213"/>
            <a:ext cx="6803049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71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183" y="1446213"/>
            <a:ext cx="668163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19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343" y="1446213"/>
            <a:ext cx="667931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A79CAD-F177-4ADF-B934-C844D99F329A}"/>
              </a:ext>
            </a:extLst>
          </p:cNvPr>
          <p:cNvSpPr/>
          <p:nvPr/>
        </p:nvSpPr>
        <p:spPr>
          <a:xfrm>
            <a:off x="6248400" y="1752600"/>
            <a:ext cx="1371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E810BD-65F6-42E8-A74E-313DFCDC407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6172200" y="1058863"/>
            <a:ext cx="762000" cy="693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1338FC-7AE4-480B-A06F-6ABB9F00AE94}"/>
              </a:ext>
            </a:extLst>
          </p:cNvPr>
          <p:cNvSpPr/>
          <p:nvPr/>
        </p:nvSpPr>
        <p:spPr>
          <a:xfrm>
            <a:off x="1232343" y="396875"/>
            <a:ext cx="4025457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~300 MW power consumption…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7526B-3497-491B-99B6-9EC6DCB60FF8}"/>
              </a:ext>
            </a:extLst>
          </p:cNvPr>
          <p:cNvSpPr/>
          <p:nvPr/>
        </p:nvSpPr>
        <p:spPr>
          <a:xfrm>
            <a:off x="1369502" y="838200"/>
            <a:ext cx="4802698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~1/10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of peak power consumption of Mumbai</a:t>
            </a:r>
          </a:p>
        </p:txBody>
      </p:sp>
    </p:spTree>
    <p:extLst>
      <p:ext uri="{BB962C8B-B14F-4D97-AF65-F5344CB8AC3E}">
        <p14:creationId xmlns:p14="http://schemas.microsoft.com/office/powerpoint/2010/main" val="12139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46213"/>
            <a:ext cx="6500267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68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80902"/>
            <a:ext cx="6500267" cy="49455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94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434" y="1447800"/>
            <a:ext cx="6679132" cy="48908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495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201" y="1447800"/>
            <a:ext cx="6335597" cy="48858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7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1BF510-3683-48EE-B74F-B532D1806EC9}"/>
              </a:ext>
            </a:extLst>
          </p:cNvPr>
          <p:cNvSpPr txBox="1">
            <a:spLocks/>
          </p:cNvSpPr>
          <p:nvPr/>
        </p:nvSpPr>
        <p:spPr bwMode="auto">
          <a:xfrm>
            <a:off x="4953000" y="1295400"/>
            <a:ext cx="4038600" cy="525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page (</a:t>
            </a:r>
            <a:r>
              <a:rPr lang="en-US" dirty="0" err="1">
                <a:solidFill>
                  <a:srgbClr val="FFC000"/>
                </a:solidFill>
              </a:rPr>
              <a:t>rbbibcri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In-class quizzes!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Code: UMGUPO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7"/>
            <a:ext cx="5181600" cy="52451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Evaluation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Midsemester exam: 25%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Comprehensive exam: 35%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In-class quizzes and attendance: 15%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 performance and reports: 15%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 exam: 10%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Reference books</a:t>
            </a:r>
          </a:p>
          <a:p>
            <a:pPr>
              <a:buFontTx/>
              <a:buChar char="-"/>
            </a:pPr>
            <a:r>
              <a:rPr lang="en-US" sz="2000" dirty="0"/>
              <a:t>Patterson and Hennessy, Computer Organization &amp; Design (RISC V edition)</a:t>
            </a:r>
          </a:p>
          <a:p>
            <a:pPr>
              <a:buFontTx/>
              <a:buChar char="-"/>
            </a:pPr>
            <a:r>
              <a:rPr lang="en-US" sz="2000" dirty="0"/>
              <a:t>Harris and Harris, Digital Design and Computer Architecture RISC‑V Edition</a:t>
            </a:r>
          </a:p>
          <a:p>
            <a:pPr>
              <a:buFontTx/>
              <a:buChar char="-"/>
            </a:pPr>
            <a:r>
              <a:rPr lang="en-US" sz="2000" dirty="0"/>
              <a:t>The elements of computing systems: building a modern computer from first principles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5A8A9-BF2C-45F1-A631-FF210143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/>
        </p:blipFill>
        <p:spPr>
          <a:xfrm>
            <a:off x="4895849" y="1807346"/>
            <a:ext cx="2171700" cy="1916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15331-11EC-4569-B543-A0F54B46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4895849" y="4235498"/>
            <a:ext cx="2171701" cy="1830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F1394-2A9D-49CF-BE87-22EBFEE6C365}"/>
              </a:ext>
            </a:extLst>
          </p:cNvPr>
          <p:cNvSpPr txBox="1"/>
          <p:nvPr/>
        </p:nvSpPr>
        <p:spPr>
          <a:xfrm>
            <a:off x="6943725" y="4172761"/>
            <a:ext cx="2171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https://classy-6cf89.web.app</a:t>
            </a:r>
          </a:p>
        </p:txBody>
      </p:sp>
    </p:spTree>
    <p:extLst>
      <p:ext uri="{BB962C8B-B14F-4D97-AF65-F5344CB8AC3E}">
        <p14:creationId xmlns:p14="http://schemas.microsoft.com/office/powerpoint/2010/main" val="25977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uiExpand="1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811" y="1371600"/>
            <a:ext cx="6160377" cy="4953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71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9809" y="1447800"/>
            <a:ext cx="6204381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18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350" y="1447800"/>
            <a:ext cx="6183299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46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440" y="1371600"/>
            <a:ext cx="6557120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5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639640"/>
            <a:ext cx="6243875" cy="44464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48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529" y="1524000"/>
            <a:ext cx="6346941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27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524000"/>
            <a:ext cx="6243875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13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21D8-ACA6-4B47-9084-80C72F9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new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486F-03BD-4E9E-AA38-01F815D8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Quantum computing</a:t>
            </a:r>
          </a:p>
          <a:p>
            <a:r>
              <a:rPr lang="en-US" sz="2800" dirty="0"/>
              <a:t>Bio-inspired / neuromorphic computing</a:t>
            </a:r>
          </a:p>
          <a:p>
            <a:r>
              <a:rPr lang="en-US" sz="2800" dirty="0"/>
              <a:t>Bringing the “thinking” and the “remembering” functions together into one unit (see </a:t>
            </a:r>
            <a:r>
              <a:rPr lang="en-US" sz="2800" dirty="0">
                <a:hlinkClick r:id="rId2"/>
              </a:rPr>
              <a:t>here</a:t>
            </a:r>
            <a:r>
              <a:rPr lang="en-US" sz="2800" dirty="0"/>
              <a:t>, 5 min read)</a:t>
            </a:r>
          </a:p>
          <a:p>
            <a:r>
              <a:rPr lang="en-US" sz="2800" dirty="0"/>
              <a:t>Heterogeneous Computing: Dominated by GPU, FPGA, and ASIC Chips (see </a:t>
            </a:r>
            <a:r>
              <a:rPr lang="en-US" sz="2800" dirty="0">
                <a:hlinkClick r:id="rId3"/>
              </a:rPr>
              <a:t>here</a:t>
            </a:r>
            <a:r>
              <a:rPr lang="en-US" sz="2800" dirty="0"/>
              <a:t>, 10 mins, less interesting)</a:t>
            </a:r>
          </a:p>
          <a:p>
            <a:r>
              <a:rPr lang="en-US" sz="2800" dirty="0"/>
              <a:t>New metrics: security, privacy, reliability, programming paradigms, cloud, edge, real-time (</a:t>
            </a:r>
            <a:r>
              <a:rPr lang="en-US" sz="2800" dirty="0" err="1"/>
              <a:t>boundable</a:t>
            </a:r>
            <a:r>
              <a:rPr lang="en-US" sz="2800" dirty="0"/>
              <a:t>), energy-efficiency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BEBA-3D21-419E-A9A2-2ACFDBC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CE0-810E-4BE6-93E0-E37C38A4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89CE-1BA6-4CF4-B613-89BE194C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computers to the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DFA7-97F5-4B4F-B92B-5BFE7AE0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Moore’s law: The number of transistors in an integrated circuit will double every two years.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805D-1DF4-4BBE-A59D-2DBAB9FC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24D4-E8B4-4832-A9FF-07B58699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EEE38-24CC-41A5-90BC-5A3D5CF3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725"/>
            <a:ext cx="9144000" cy="44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390F-E1DF-4603-9D31-1A2776FD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some inspiration…</a:t>
            </a:r>
            <a:br>
              <a:rPr lang="en-US" dirty="0"/>
            </a:br>
            <a:r>
              <a:rPr lang="en-US" dirty="0"/>
              <a:t>(try at least the first 20-25 mins)</a:t>
            </a:r>
          </a:p>
        </p:txBody>
      </p:sp>
      <p:pic>
        <p:nvPicPr>
          <p:cNvPr id="6" name="Online Media 5" title="Jim Keller: Moore's Law, Microprocessors, and First Principles | Lex Fridman Podcast #70">
            <a:hlinkClick r:id="" action="ppaction://media"/>
            <a:extLst>
              <a:ext uri="{FF2B5EF4-FFF2-40B4-BE49-F238E27FC236}">
                <a16:creationId xmlns:a16="http://schemas.microsoft.com/office/drawing/2014/main" id="{670412DA-EBA7-4888-AF27-99A5F367293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" y="1457325"/>
            <a:ext cx="8839200" cy="4994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916B-9C0D-48A0-9721-6093812E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C46AF-0D5A-47B1-9833-606D3810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8"/>
            <a:ext cx="8686800" cy="5289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related communication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communication will not be considered valid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communication through Google </a:t>
            </a:r>
            <a:r>
              <a:rPr lang="en-US" sz="2000" dirty="0"/>
              <a:t>form only</a:t>
            </a:r>
            <a:br>
              <a:rPr lang="en-US" sz="2000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https://forms.gle/HNwq2Dsxo8RRLPPKA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(available on course page)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Office hours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Immediately after class is the best time to meet me</a:t>
            </a:r>
          </a:p>
          <a:p>
            <a:pPr>
              <a:buFontTx/>
              <a:buChar char="-"/>
            </a:pPr>
            <a:r>
              <a:rPr lang="en-US" sz="2000" dirty="0"/>
              <a:t>Otherwise by appointment (use the form above!)</a:t>
            </a:r>
          </a:p>
          <a:p>
            <a:pPr>
              <a:buFontTx/>
              <a:buChar char="-"/>
            </a:pPr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Make-up</a:t>
            </a:r>
          </a:p>
          <a:p>
            <a:pPr>
              <a:buFontTx/>
              <a:buChar char="-"/>
            </a:pPr>
            <a:r>
              <a:rPr lang="en-US" sz="2000" dirty="0" err="1"/>
              <a:t>Midsem</a:t>
            </a:r>
            <a:r>
              <a:rPr lang="en-US" sz="2000" dirty="0"/>
              <a:t> / comprehensive – as per institute rules (valid documentation required ahead of time, to be submitted via form above!)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Labs – cannot miss unless valid reason (max 1), in which case marks will be scaled</a:t>
            </a:r>
          </a:p>
          <a:p>
            <a:pPr>
              <a:buFontTx/>
              <a:buChar char="-"/>
            </a:pPr>
            <a:r>
              <a:rPr lang="en-US" sz="2000" dirty="0"/>
              <a:t>In-class – none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9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23A-0ED2-4D25-98E5-9121F108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6DC7-038B-425E-A6ED-73E63CE2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800" dirty="0"/>
              <a:t>Does the same program give the same result every time it is run with the same data?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Does it run the same way every time (</a:t>
            </a:r>
            <a:r>
              <a:rPr lang="en-US" sz="2800" dirty="0" err="1"/>
              <a:t>ie</a:t>
            </a:r>
            <a:r>
              <a:rPr lang="en-US" sz="2800" dirty="0"/>
              <a:t> execute the same instructions in the same order)?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How did computers predict branches 20 years ago? How do they do it today?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Moore's law?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Are we close to hitting the limit?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size of a single transistor in modern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4CFA-4F09-49AE-8E88-3FB90CCB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8161-3AA0-4927-A2B1-3D7EF4D1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BEFA-D3D1-49AF-9B4C-F1178FE8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AC6E-47E0-4BE1-9AF1-973F7884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IC assigning questions…</a:t>
            </a:r>
          </a:p>
          <a:p>
            <a:pPr marL="514350" indent="-514350">
              <a:buAutoNum type="arabicPeriod"/>
            </a:pPr>
            <a:r>
              <a:rPr lang="en-US" dirty="0"/>
              <a:t>Compared to RAM memory, registers are…</a:t>
            </a:r>
          </a:p>
          <a:p>
            <a:pPr marL="514350" indent="-514350">
              <a:buAutoNum type="arabicPeriod"/>
            </a:pPr>
            <a:r>
              <a:rPr lang="en-US" dirty="0"/>
              <a:t>Large scale parallel processing at architectural level…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CD465-19C9-41D2-9569-D2EE2602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CEF57-C292-49AF-B3B9-EA6EE4B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7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4B7-6EC4-406B-A0AD-AB9BDD27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4A71-E017-4039-9C0C-909AA958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be able to</a:t>
            </a:r>
          </a:p>
          <a:p>
            <a:pPr marL="0" indent="0">
              <a:buNone/>
            </a:pPr>
            <a:endParaRPr lang="en-US" sz="1200" dirty="0"/>
          </a:p>
          <a:p>
            <a:pPr marL="514350" indent="-514350">
              <a:buAutoNum type="arabicPeriod"/>
            </a:pPr>
            <a:r>
              <a:rPr lang="en-US" dirty="0"/>
              <a:t>Build your own computer!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Understand and explain how a general purpose computer works in terms of building blocks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Explain cool new technologies that make computers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46FC-8A31-46DB-8FEA-0A40D81F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EE813-0A46-466B-AB83-3D7DB36E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37BE-38F7-4762-949F-9CF88018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why should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B30B-45DC-4334-B1C1-7D753D7F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want to write UPSC. Why bother about CA?</a:t>
            </a:r>
          </a:p>
          <a:p>
            <a:pPr lvl="1"/>
            <a:r>
              <a:rPr lang="en-US" dirty="0"/>
              <a:t>It is </a:t>
            </a:r>
            <a:r>
              <a:rPr lang="en-US" dirty="0" err="1"/>
              <a:t>funnn</a:t>
            </a:r>
            <a:r>
              <a:rPr lang="en-US" dirty="0"/>
              <a:t>!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🙃</a:t>
            </a:r>
            <a:endParaRPr lang="en-US" dirty="0"/>
          </a:p>
          <a:p>
            <a:pPr lvl="1"/>
            <a:r>
              <a:rPr lang="en-US" dirty="0"/>
              <a:t>If the PM’s computer crashes, you can tell them where the power button is… </a:t>
            </a:r>
            <a:r>
              <a:rPr lang="en-US" i="1" dirty="0"/>
              <a:t>with authority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</a:t>
            </a:r>
            <a:endParaRPr lang="en-US" dirty="0"/>
          </a:p>
          <a:p>
            <a:r>
              <a:rPr lang="en-US" dirty="0"/>
              <a:t>I want an SDE job. Why bother about CA?</a:t>
            </a:r>
          </a:p>
          <a:p>
            <a:pPr lvl="1"/>
            <a:r>
              <a:rPr lang="en-US" dirty="0"/>
              <a:t>Understanding CA will help you write much more efficient code</a:t>
            </a:r>
          </a:p>
          <a:p>
            <a:pPr lvl="1"/>
            <a:r>
              <a:rPr lang="en-US" dirty="0"/>
              <a:t>Depends on the kind of software you are building…</a:t>
            </a:r>
          </a:p>
          <a:p>
            <a:pPr lvl="1"/>
            <a:r>
              <a:rPr lang="en-US" dirty="0"/>
              <a:t>Cat accessory shopping website… back to the UPSC example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😮‍💨</a:t>
            </a:r>
            <a:endParaRPr lang="en-US" dirty="0"/>
          </a:p>
          <a:p>
            <a:pPr lvl="1"/>
            <a:r>
              <a:rPr lang="en-US" dirty="0"/>
              <a:t>Data analytics / ML: surely improve your code performance!</a:t>
            </a:r>
          </a:p>
          <a:p>
            <a:pPr lvl="1"/>
            <a:r>
              <a:rPr lang="en-US" dirty="0"/>
              <a:t>OS, embedded, robotics, cloud, compiler development: extremely important</a:t>
            </a:r>
          </a:p>
          <a:p>
            <a:r>
              <a:rPr lang="en-US" dirty="0"/>
              <a:t>I am a hardcore </a:t>
            </a:r>
            <a:r>
              <a:rPr lang="en-US" i="1" dirty="0"/>
              <a:t>ELECTRICAL ENGINEER</a:t>
            </a:r>
            <a:endParaRPr lang="en-US" dirty="0"/>
          </a:p>
          <a:p>
            <a:pPr lvl="1"/>
            <a:r>
              <a:rPr lang="en-US" dirty="0"/>
              <a:t>Indispensable for VLSI design, semiconductor roles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44BA-30B8-4B29-A944-0172F09E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1D65-5CD1-49F5-8B7F-1E4254B9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1594BB-430C-4A5B-BDEA-5761C0BAB931}"/>
              </a:ext>
            </a:extLst>
          </p:cNvPr>
          <p:cNvSpPr/>
          <p:nvPr/>
        </p:nvSpPr>
        <p:spPr>
          <a:xfrm>
            <a:off x="4191000" y="16191"/>
            <a:ext cx="4953000" cy="898209"/>
          </a:xfrm>
          <a:prstGeom prst="ellipse">
            <a:avLst/>
          </a:prstGeom>
          <a:solidFill>
            <a:srgbClr val="EA3F26"/>
          </a:solidFill>
          <a:ln>
            <a:solidFill>
              <a:srgbClr val="EA3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Friday 8 pm: Interact with a recent grad from industry to learn more!</a:t>
            </a:r>
          </a:p>
        </p:txBody>
      </p:sp>
    </p:spTree>
    <p:extLst>
      <p:ext uri="{BB962C8B-B14F-4D97-AF65-F5344CB8AC3E}">
        <p14:creationId xmlns:p14="http://schemas.microsoft.com/office/powerpoint/2010/main" val="37821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E-9183-4B65-B4C2-2B762772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CFCB-FF64-48B6-9984-D4E794D0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49361"/>
            <a:ext cx="8839200" cy="5211762"/>
          </a:xfrm>
        </p:spPr>
        <p:txBody>
          <a:bodyPr/>
          <a:lstStyle/>
          <a:p>
            <a:r>
              <a:rPr lang="en-US" dirty="0"/>
              <a:t>What is a computer?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computer is an information manipulation system that operates on data according to a set of predefined, stored instructions (a program)</a:t>
            </a:r>
          </a:p>
          <a:p>
            <a:r>
              <a:rPr lang="en-US" dirty="0"/>
              <a:t>What is architecture?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Architecture is the conceptual framework or underlying structure that organizes complex systems, whether physical (buildings, cities) or digital (software, organizations), to create order, meaning, and functionality</a:t>
            </a:r>
            <a:endParaRPr lang="en-US" sz="1800" dirty="0"/>
          </a:p>
          <a:p>
            <a:r>
              <a:rPr lang="en-US" dirty="0"/>
              <a:t>So what is ‘computer architecture?</a:t>
            </a:r>
          </a:p>
          <a:p>
            <a:pPr marL="0" indent="0">
              <a:buNone/>
            </a:pPr>
            <a:r>
              <a:rPr lang="en-US" sz="2000" dirty="0"/>
              <a:t>Computer architecture is the functional design and structure of a computer system. It focuses on how a computer’s hardware components, like the CPU and memory, work together to execute instructions efficiently.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42A2-A25C-4D58-902F-1F84C040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1B86-FE92-4831-B3B4-5C0C7921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EF44D-1E42-4198-9ABA-32CF904A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25874"/>
            <a:ext cx="4419600" cy="135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9216A-00EF-41A3-B7FE-7B0E0442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89238"/>
            <a:ext cx="4495800" cy="12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EC95-6A3A-4D5A-8A6C-770C5B4E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through the 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8248-8DE1-422A-AF64-9584AD72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F4FDE-E3B2-48E5-9A7F-8EFF8B25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0F27C-5CCA-4336-A8DA-8C48A4650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3" b="94000"/>
          <a:stretch/>
        </p:blipFill>
        <p:spPr>
          <a:xfrm>
            <a:off x="0" y="1676400"/>
            <a:ext cx="2438400" cy="258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B1ECF-ADCB-4CD2-BB5F-484C4365E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57598"/>
          <a:stretch/>
        </p:blipFill>
        <p:spPr>
          <a:xfrm>
            <a:off x="0" y="1676400"/>
            <a:ext cx="24384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8B407-ECE9-452A-BCC9-3C7EE87D6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1058"/>
          <a:stretch/>
        </p:blipFill>
        <p:spPr>
          <a:xfrm>
            <a:off x="0" y="1676400"/>
            <a:ext cx="2438400" cy="426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1F80-5706-425A-AF49-11DE9E14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-35" b="94702"/>
          <a:stretch/>
        </p:blipFill>
        <p:spPr>
          <a:xfrm>
            <a:off x="-3048" y="1676400"/>
            <a:ext cx="9147048" cy="228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83F82-63FE-427A-BA61-DBBF85ED7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32467" b="15189"/>
          <a:stretch/>
        </p:blipFill>
        <p:spPr>
          <a:xfrm>
            <a:off x="2514600" y="1904998"/>
            <a:ext cx="3657600" cy="34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2149B-E27A-441D-868F-047FC41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-34" b="519"/>
          <a:stretch/>
        </p:blipFill>
        <p:spPr>
          <a:xfrm>
            <a:off x="2514600" y="1914144"/>
            <a:ext cx="6629400" cy="40616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753A3-8D48-46E4-A6A6-23E34D790937}"/>
              </a:ext>
            </a:extLst>
          </p:cNvPr>
          <p:cNvGrpSpPr/>
          <p:nvPr/>
        </p:nvGrpSpPr>
        <p:grpSpPr>
          <a:xfrm>
            <a:off x="1219200" y="6086752"/>
            <a:ext cx="7086600" cy="369332"/>
            <a:chOff x="1219200" y="6086752"/>
            <a:chExt cx="708660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38B1A-A07E-4DE7-A833-2C1530E4189F}"/>
                </a:ext>
              </a:extLst>
            </p:cNvPr>
            <p:cNvSpPr txBox="1"/>
            <p:nvPr/>
          </p:nvSpPr>
          <p:spPr>
            <a:xfrm>
              <a:off x="12192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Mechanical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2B494-F688-41E5-A7D5-AF5BAC9D820F}"/>
                </a:ext>
              </a:extLst>
            </p:cNvPr>
            <p:cNvSpPr txBox="1"/>
            <p:nvPr/>
          </p:nvSpPr>
          <p:spPr>
            <a:xfrm>
              <a:off x="68580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Electronic</a:t>
              </a:r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0044AA1-E69C-4A05-A7B9-658DD4E48D60}"/>
                </a:ext>
              </a:extLst>
            </p:cNvPr>
            <p:cNvSpPr/>
            <p:nvPr/>
          </p:nvSpPr>
          <p:spPr>
            <a:xfrm>
              <a:off x="2667000" y="6244827"/>
              <a:ext cx="4114800" cy="5318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67B-0008-4D17-8028-C18728BA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mechanical binary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A3AB4-776F-41A4-9A2A-FCEA96F5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57" y="1416843"/>
            <a:ext cx="326491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C1DA9-65BA-407B-96EE-159F3130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632B-9260-4077-9133-23197A43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2050" name="Picture 2" descr="Digi-Comp II - 01">
            <a:extLst>
              <a:ext uri="{FF2B5EF4-FFF2-40B4-BE49-F238E27FC236}">
                <a16:creationId xmlns:a16="http://schemas.microsoft.com/office/drawing/2014/main" id="{1AD6DF26-FDE1-4520-8367-CECCF7C5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67" y="1416844"/>
            <a:ext cx="2598333" cy="19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nline Media 7" title="Giant Digi-Comp II">
            <a:hlinkClick r:id="" action="ppaction://media"/>
            <a:extLst>
              <a:ext uri="{FF2B5EF4-FFF2-40B4-BE49-F238E27FC236}">
                <a16:creationId xmlns:a16="http://schemas.microsoft.com/office/drawing/2014/main" id="{2A4EE8E6-0F76-4298-BFC1-F5CCF6C3DD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78667" y="3533077"/>
            <a:ext cx="5130404" cy="2898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D9ACC-DCCF-4BCE-90A0-A34153C45381}"/>
              </a:ext>
            </a:extLst>
          </p:cNvPr>
          <p:cNvSpPr txBox="1"/>
          <p:nvPr/>
        </p:nvSpPr>
        <p:spPr>
          <a:xfrm>
            <a:off x="1223772" y="6519446"/>
            <a:ext cx="6696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A video introduction to the Digi-Comp II | Evil Mad Scientist Laboratories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39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11175</TotalTime>
  <Words>994</Words>
  <Application>Microsoft Office PowerPoint</Application>
  <PresentationFormat>On-screen Show (4:3)</PresentationFormat>
  <Paragraphs>204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Google Sans</vt:lpstr>
      <vt:lpstr>ui-sans-serif</vt:lpstr>
      <vt:lpstr>Office Theme</vt:lpstr>
      <vt:lpstr>Computer Architecture</vt:lpstr>
      <vt:lpstr>Introduction</vt:lpstr>
      <vt:lpstr>Administratrivia</vt:lpstr>
      <vt:lpstr>Administratrivia</vt:lpstr>
      <vt:lpstr>At the end of this course…</vt:lpstr>
      <vt:lpstr>And why should I care?</vt:lpstr>
      <vt:lpstr>What is computer architecture?</vt:lpstr>
      <vt:lpstr>Computers through the ages</vt:lpstr>
      <vt:lpstr>A simple mechanical binary computer</vt:lpstr>
      <vt:lpstr>How to design a computer?</vt:lpstr>
      <vt:lpstr>How do we solve a problem using a computer?</vt:lpstr>
      <vt:lpstr>How do we solve a problem using a computer?</vt:lpstr>
      <vt:lpstr>PowerPoint Presentation</vt:lpstr>
      <vt:lpstr>Review questions</vt:lpstr>
      <vt:lpstr>The design of a computer</vt:lpstr>
      <vt:lpstr>The most common high-level organization – CPU based</vt:lpstr>
      <vt:lpstr>Top-level structure</vt:lpstr>
      <vt:lpstr>CPU structure</vt:lpstr>
      <vt:lpstr>Control unit structure</vt:lpstr>
      <vt:lpstr>Architecture of a classic modern computer</vt:lpstr>
      <vt:lpstr>Key ideas that have shaped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Exciting new technologies</vt:lpstr>
      <vt:lpstr>Pushing computers to the limit</vt:lpstr>
      <vt:lpstr>For some inspiration… (try at least the first 20-25 mins)</vt:lpstr>
      <vt:lpstr>Some questions to ponder</vt:lpstr>
      <vt:lpstr>Review questions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595</cp:revision>
  <dcterms:created xsi:type="dcterms:W3CDTF">2010-01-15T20:22:21Z</dcterms:created>
  <dcterms:modified xsi:type="dcterms:W3CDTF">2026-01-12T05:25:12Z</dcterms:modified>
</cp:coreProperties>
</file>